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8288000" cy="10287000"/>
  <p:notesSz cx="6858000" cy="9144000"/>
  <p:embeddedFontLst>
    <p:embeddedFont>
      <p:font typeface="Now Bold" charset="1" panose="00000800000000000000"/>
      <p:regular r:id="rId59"/>
    </p:embeddedFont>
    <p:embeddedFont>
      <p:font typeface="Now" charset="1" panose="00000500000000000000"/>
      <p:regular r:id="rId60"/>
    </p:embeddedFont>
    <p:embeddedFont>
      <p:font typeface="Now Medium" charset="1" panose="000006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http://www.zone-h.org/mirror/id/41282342" TargetMode="External" Type="http://schemas.openxmlformats.org/officeDocument/2006/relationships/hyperlink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https://mycert.org.my/portal/readpub?doc=..%2F..%2Fcommon%2Fuploads%2Fpublications%2F-S3Xy5lylh-uujS4ZXHi_20190513040634.pdf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https://www.avast.com/c-ddos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https://www.mycert.org.my/portal/details?menu=431fab9c-d24c-4a27-ba93-e92edafdefa5&amp;id=1d7aff3a-492f-435a-9d2c-f5d2dc5bc8af" TargetMode="External" Type="http://schemas.openxmlformats.org/officeDocument/2006/relationships/hyperlink"/><Relationship Id="rId4" Target="https://notes.netbytesec.com/2023/06/kahwin-sms-stealer-target-Malaysia.html" TargetMode="External" Type="http://schemas.openxmlformats.org/officeDocument/2006/relationships/hyperlink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https://www.ncsc.gov.uk/guidance/data-breaches" TargetMode="External" Type="http://schemas.openxmlformats.org/officeDocument/2006/relationships/hyperlink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https://www.mycert.org.my/portal/publicationdoc?id=cf0fb8e4-43fc-4b21-a90e-5570181958b3" TargetMode="External" Type="http://schemas.openxmlformats.org/officeDocument/2006/relationships/hyperlink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https://socradar.io/what-is-tactical-cyber-threat-intelligence-and-how-to-use-it/" TargetMode="External" Type="http://schemas.openxmlformats.org/officeDocument/2006/relationships/hyperlink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jpeg" Type="http://schemas.openxmlformats.org/officeDocument/2006/relationships/image"/><Relationship Id="rId3" Target="../media/image53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https://www.cybersecurity.my/data/content_files/26/2511.pdf" TargetMode="External" Type="http://schemas.openxmlformats.org/officeDocument/2006/relationships/hyperlink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https://www.cybersecurity.my/data/content_files/26/2511.pdf" TargetMode="External" Type="http://schemas.openxmlformats.org/officeDocument/2006/relationships/hyperlink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https://www.cybersecurity.my/data/content_files/26/2511.pdf" TargetMode="External" Type="http://schemas.openxmlformats.org/officeDocument/2006/relationships/hyperlink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https://www.cybersecurity.my/data/content_files/26/2511.pdf" TargetMode="External" Type="http://schemas.openxmlformats.org/officeDocument/2006/relationships/hyperlink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https://www.cybersecurity.my/data/content_files/26/2511.pdf" TargetMode="External" Type="http://schemas.openxmlformats.org/officeDocument/2006/relationships/hyperlink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image65.jpeg" Type="http://schemas.openxmlformats.org/officeDocument/2006/relationships/image"/><Relationship Id="rId4" Target="../media/image66.jpe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jpeg" Type="http://schemas.openxmlformats.org/officeDocument/2006/relationships/image"/><Relationship Id="rId3" Target="../media/image65.jpeg" Type="http://schemas.openxmlformats.org/officeDocument/2006/relationships/image"/><Relationship Id="rId4" Target="../media/image66.jpe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https://www.first.org/tlp/use-cases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86185" y="0"/>
            <a:ext cx="7278052" cy="10287000"/>
          </a:xfrm>
          <a:custGeom>
            <a:avLst/>
            <a:gdLst/>
            <a:ahLst/>
            <a:cxnLst/>
            <a:rect r="r" b="b" t="t" l="l"/>
            <a:pathLst>
              <a:path h="10287000" w="7278052">
                <a:moveTo>
                  <a:pt x="0" y="0"/>
                </a:moveTo>
                <a:lnTo>
                  <a:pt x="7278053" y="0"/>
                </a:lnTo>
                <a:lnTo>
                  <a:pt x="72780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3254" y="1194032"/>
            <a:ext cx="10781492" cy="153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sz="4994">
                <a:solidFill>
                  <a:srgbClr val="F4F4F4"/>
                </a:solidFill>
                <a:latin typeface="Now"/>
                <a:ea typeface="Now"/>
                <a:cs typeface="Now"/>
                <a:sym typeface="Now"/>
              </a:rPr>
              <a:t>DISEBALIK KEJAYAAN, </a:t>
            </a:r>
          </a:p>
          <a:p>
            <a:pPr algn="ctr">
              <a:lnSpc>
                <a:spcPts val="6093"/>
              </a:lnSpc>
              <a:spcBef>
                <a:spcPct val="0"/>
              </a:spcBef>
            </a:pPr>
            <a:r>
              <a:rPr lang="en-US" sz="4994">
                <a:solidFill>
                  <a:srgbClr val="F4F4F4"/>
                </a:solidFill>
                <a:latin typeface="Now"/>
                <a:ea typeface="Now"/>
                <a:cs typeface="Now"/>
                <a:sym typeface="Now"/>
              </a:rPr>
              <a:t>ADA KEGAGALAN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723769" y="8287484"/>
            <a:ext cx="4214388" cy="50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1"/>
              </a:lnSpc>
            </a:pPr>
            <a:r>
              <a:rPr lang="en-US" sz="165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CEHv8 2014</a:t>
            </a:r>
          </a:p>
          <a:p>
            <a:pPr algn="l">
              <a:lnSpc>
                <a:spcPts val="2021"/>
              </a:lnSpc>
              <a:spcBef>
                <a:spcPct val="0"/>
              </a:spcBef>
            </a:pPr>
            <a:r>
              <a:rPr lang="en-US" sz="165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ISACA CYBERSECURITY FUNDAMENTALS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96020" y="2209882"/>
            <a:ext cx="14295961" cy="7505379"/>
          </a:xfrm>
          <a:custGeom>
            <a:avLst/>
            <a:gdLst/>
            <a:ahLst/>
            <a:cxnLst/>
            <a:rect r="r" b="b" t="t" l="l"/>
            <a:pathLst>
              <a:path h="7505379" w="14295961">
                <a:moveTo>
                  <a:pt x="0" y="0"/>
                </a:moveTo>
                <a:lnTo>
                  <a:pt x="14295960" y="0"/>
                </a:lnTo>
                <a:lnTo>
                  <a:pt x="14295960" y="7505380"/>
                </a:lnTo>
                <a:lnTo>
                  <a:pt x="0" y="750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53254" y="1194032"/>
            <a:ext cx="10781492" cy="76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  <a:spcBef>
                <a:spcPct val="0"/>
              </a:spcBef>
            </a:pPr>
            <a:r>
              <a:rPr lang="en-US" sz="4994">
                <a:solidFill>
                  <a:srgbClr val="F4F4F4"/>
                </a:solidFill>
                <a:latin typeface="Now"/>
                <a:ea typeface="Now"/>
                <a:cs typeface="Now"/>
                <a:sym typeface="Now"/>
              </a:rPr>
              <a:t>BEFORE THAT....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70495" y="2143758"/>
            <a:ext cx="7747009" cy="7757339"/>
          </a:xfrm>
          <a:custGeom>
            <a:avLst/>
            <a:gdLst/>
            <a:ahLst/>
            <a:cxnLst/>
            <a:rect r="r" b="b" t="t" l="l"/>
            <a:pathLst>
              <a:path h="7757339" w="7747009">
                <a:moveTo>
                  <a:pt x="0" y="0"/>
                </a:moveTo>
                <a:lnTo>
                  <a:pt x="7747010" y="0"/>
                </a:lnTo>
                <a:lnTo>
                  <a:pt x="7747010" y="7757339"/>
                </a:lnTo>
                <a:lnTo>
                  <a:pt x="0" y="775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53254" y="1194032"/>
            <a:ext cx="10781492" cy="76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  <a:spcBef>
                <a:spcPct val="0"/>
              </a:spcBef>
            </a:pPr>
            <a:r>
              <a:rPr lang="en-US" sz="4994">
                <a:solidFill>
                  <a:srgbClr val="F4F4F4"/>
                </a:solidFill>
                <a:latin typeface="Now"/>
                <a:ea typeface="Now"/>
                <a:cs typeface="Now"/>
                <a:sym typeface="Now"/>
              </a:rPr>
              <a:t>BEFORE THAT....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57211" y="2832016"/>
            <a:ext cx="5175361" cy="6426284"/>
          </a:xfrm>
          <a:custGeom>
            <a:avLst/>
            <a:gdLst/>
            <a:ahLst/>
            <a:cxnLst/>
            <a:rect r="r" b="b" t="t" l="l"/>
            <a:pathLst>
              <a:path h="6426284" w="5175361">
                <a:moveTo>
                  <a:pt x="0" y="0"/>
                </a:moveTo>
                <a:lnTo>
                  <a:pt x="5175361" y="0"/>
                </a:lnTo>
                <a:lnTo>
                  <a:pt x="5175361" y="6426284"/>
                </a:lnTo>
                <a:lnTo>
                  <a:pt x="0" y="6426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990" t="0" r="-145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8335" y="2832016"/>
            <a:ext cx="3183110" cy="6426284"/>
          </a:xfrm>
          <a:custGeom>
            <a:avLst/>
            <a:gdLst/>
            <a:ahLst/>
            <a:cxnLst/>
            <a:rect r="r" b="b" t="t" l="l"/>
            <a:pathLst>
              <a:path h="6426284" w="3183110">
                <a:moveTo>
                  <a:pt x="0" y="0"/>
                </a:moveTo>
                <a:lnTo>
                  <a:pt x="3183111" y="0"/>
                </a:lnTo>
                <a:lnTo>
                  <a:pt x="3183111" y="6426284"/>
                </a:lnTo>
                <a:lnTo>
                  <a:pt x="0" y="6426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0161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53254" y="1194032"/>
            <a:ext cx="10781492" cy="153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sz="4994">
                <a:solidFill>
                  <a:srgbClr val="F4F4F4"/>
                </a:solidFill>
                <a:latin typeface="Now"/>
                <a:ea typeface="Now"/>
                <a:cs typeface="Now"/>
                <a:sym typeface="Now"/>
              </a:rPr>
              <a:t>DISEBALIK KEJAYAAN, </a:t>
            </a:r>
          </a:p>
          <a:p>
            <a:pPr algn="ctr">
              <a:lnSpc>
                <a:spcPts val="6093"/>
              </a:lnSpc>
              <a:spcBef>
                <a:spcPct val="0"/>
              </a:spcBef>
            </a:pPr>
            <a:r>
              <a:rPr lang="en-US" sz="4994">
                <a:solidFill>
                  <a:srgbClr val="F4F4F4"/>
                </a:solidFill>
                <a:latin typeface="Now"/>
                <a:ea typeface="Now"/>
                <a:cs typeface="Now"/>
                <a:sym typeface="Now"/>
              </a:rPr>
              <a:t>ADA KEGAGALAN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23769" y="8287484"/>
            <a:ext cx="4231197" cy="50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1"/>
              </a:lnSpc>
            </a:pPr>
            <a:r>
              <a:rPr lang="en-US" sz="165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CEHv8 2014</a:t>
            </a:r>
          </a:p>
          <a:p>
            <a:pPr algn="l">
              <a:lnSpc>
                <a:spcPts val="2021"/>
              </a:lnSpc>
              <a:spcBef>
                <a:spcPct val="0"/>
              </a:spcBef>
            </a:pPr>
            <a:r>
              <a:rPr lang="en-US" sz="165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ISACA CYBERSECURITY FUNDAMENTALS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51409"/>
            <a:ext cx="801428" cy="80142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5867" lIns="35867" bIns="35867" rIns="35867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6011" y="2652872"/>
            <a:ext cx="666806" cy="54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6">
                <a:solidFill>
                  <a:srgbClr val="000000">
                    <a:alpha val="82745"/>
                  </a:srgbClr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524412"/>
            <a:ext cx="6451111" cy="109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97"/>
              </a:lnSpc>
              <a:spcBef>
                <a:spcPct val="0"/>
              </a:spcBef>
            </a:pPr>
            <a:r>
              <a:rPr lang="en-US" b="true" sz="7129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SOC ANALYST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6011" y="6409066"/>
            <a:ext cx="5838447" cy="185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8655" indent="-249327" lvl="1">
              <a:lnSpc>
                <a:spcPts val="2817"/>
              </a:lnSpc>
              <a:buFont typeface="Arial"/>
              <a:buChar char="•"/>
            </a:pPr>
            <a:r>
              <a:rPr lang="en-US" sz="2309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Work in shift</a:t>
            </a:r>
          </a:p>
          <a:p>
            <a:pPr algn="l" marL="498655" indent="-249327" lvl="1">
              <a:lnSpc>
                <a:spcPts val="2817"/>
              </a:lnSpc>
              <a:buFont typeface="Arial"/>
              <a:buChar char="•"/>
            </a:pPr>
            <a:r>
              <a:rPr lang="en-US" sz="2309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Monitoring</a:t>
            </a:r>
          </a:p>
          <a:p>
            <a:pPr algn="l" marL="498655" indent="-249327" lvl="1">
              <a:lnSpc>
                <a:spcPts val="2817"/>
              </a:lnSpc>
              <a:buFont typeface="Arial"/>
              <a:buChar char="•"/>
            </a:pPr>
            <a:r>
              <a:rPr lang="en-US" sz="2309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1st level escalation</a:t>
            </a:r>
          </a:p>
          <a:p>
            <a:pPr algn="l" marL="498655" indent="-249327" lvl="1">
              <a:lnSpc>
                <a:spcPts val="2817"/>
              </a:lnSpc>
              <a:buFont typeface="Arial"/>
              <a:buChar char="•"/>
            </a:pPr>
            <a:r>
              <a:rPr lang="en-US" sz="2309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Ticket management</a:t>
            </a:r>
          </a:p>
          <a:p>
            <a:pPr algn="l" marL="498655" indent="-249327" lvl="1">
              <a:lnSpc>
                <a:spcPts val="2817"/>
              </a:lnSpc>
              <a:buFont typeface="Arial"/>
              <a:buChar char="•"/>
            </a:pPr>
            <a:r>
              <a:rPr lang="en-US" sz="2309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Prepare reports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62664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WORK EXPERIENCE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602565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(past)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406878" y="2140146"/>
            <a:ext cx="8668644" cy="6284767"/>
          </a:xfrm>
          <a:custGeom>
            <a:avLst/>
            <a:gdLst/>
            <a:ahLst/>
            <a:cxnLst/>
            <a:rect r="r" b="b" t="t" l="l"/>
            <a:pathLst>
              <a:path h="6284767" w="8668644">
                <a:moveTo>
                  <a:pt x="0" y="0"/>
                </a:moveTo>
                <a:lnTo>
                  <a:pt x="8668644" y="0"/>
                </a:lnTo>
                <a:lnTo>
                  <a:pt x="8668644" y="6284767"/>
                </a:lnTo>
                <a:lnTo>
                  <a:pt x="0" y="628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51409"/>
            <a:ext cx="801428" cy="80142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5867" lIns="35867" bIns="35867" rIns="35867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61734" y="5868520"/>
            <a:ext cx="13964532" cy="288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9"/>
              </a:lnSpc>
            </a:pPr>
          </a:p>
          <a:p>
            <a:pPr algn="l" marL="874160" indent="-437080" lvl="1">
              <a:lnSpc>
                <a:spcPts val="4939"/>
              </a:lnSpc>
              <a:buFont typeface="Arial"/>
              <a:buChar char="•"/>
            </a:pPr>
            <a:r>
              <a:rPr lang="en-US" sz="404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Incidents reported to Cyber999 </a:t>
            </a:r>
          </a:p>
          <a:p>
            <a:pPr algn="l" marL="874160" indent="-437080" lvl="1">
              <a:lnSpc>
                <a:spcPts val="4939"/>
              </a:lnSpc>
              <a:buFont typeface="Arial"/>
              <a:buChar char="•"/>
            </a:pPr>
            <a:r>
              <a:rPr lang="en-US" sz="404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Produce reports and statistics</a:t>
            </a:r>
          </a:p>
          <a:p>
            <a:pPr algn="l" marL="874160" indent="-437080" lvl="1">
              <a:lnSpc>
                <a:spcPts val="4939"/>
              </a:lnSpc>
              <a:buFont typeface="Arial"/>
              <a:buChar char="•"/>
            </a:pPr>
            <a:r>
              <a:rPr lang="en-US" sz="404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Alerts and advisories</a:t>
            </a:r>
          </a:p>
          <a:p>
            <a:pPr algn="l">
              <a:lnSpc>
                <a:spcPts val="249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2829174" y="588840"/>
            <a:ext cx="5155794" cy="5527994"/>
            <a:chOff x="0" y="0"/>
            <a:chExt cx="6874393" cy="73706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49863" y="440515"/>
              <a:ext cx="6224530" cy="6930144"/>
            </a:xfrm>
            <a:custGeom>
              <a:avLst/>
              <a:gdLst/>
              <a:ahLst/>
              <a:cxnLst/>
              <a:rect r="r" b="b" t="t" l="l"/>
              <a:pathLst>
                <a:path h="6930144" w="6224530">
                  <a:moveTo>
                    <a:pt x="0" y="0"/>
                  </a:moveTo>
                  <a:lnTo>
                    <a:pt x="6224530" y="0"/>
                  </a:lnTo>
                  <a:lnTo>
                    <a:pt x="6224530" y="6930144"/>
                  </a:lnTo>
                  <a:lnTo>
                    <a:pt x="0" y="6930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10989" cy="6272603"/>
            </a:xfrm>
            <a:custGeom>
              <a:avLst/>
              <a:gdLst/>
              <a:ahLst/>
              <a:cxnLst/>
              <a:rect r="r" b="b" t="t" l="l"/>
              <a:pathLst>
                <a:path h="6272603" w="4310989">
                  <a:moveTo>
                    <a:pt x="0" y="0"/>
                  </a:moveTo>
                  <a:lnTo>
                    <a:pt x="4310989" y="0"/>
                  </a:lnTo>
                  <a:lnTo>
                    <a:pt x="4310989" y="6272603"/>
                  </a:lnTo>
                  <a:lnTo>
                    <a:pt x="0" y="6272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787286" y="2349410"/>
            <a:ext cx="6077981" cy="3038990"/>
          </a:xfrm>
          <a:custGeom>
            <a:avLst/>
            <a:gdLst/>
            <a:ahLst/>
            <a:cxnLst/>
            <a:rect r="r" b="b" t="t" l="l"/>
            <a:pathLst>
              <a:path h="3038990" w="6077981">
                <a:moveTo>
                  <a:pt x="0" y="0"/>
                </a:moveTo>
                <a:lnTo>
                  <a:pt x="6077981" y="0"/>
                </a:lnTo>
                <a:lnTo>
                  <a:pt x="6077981" y="3038990"/>
                </a:lnTo>
                <a:lnTo>
                  <a:pt x="0" y="30389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485783" y="2002640"/>
            <a:ext cx="6658217" cy="371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60"/>
              </a:lnSpc>
              <a:spcBef>
                <a:spcPct val="0"/>
              </a:spcBef>
            </a:pPr>
            <a:r>
              <a:rPr lang="en-US" sz="8000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INCIDENT RESPONDER IN CERT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6011" y="2652872"/>
            <a:ext cx="666806" cy="54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6">
                <a:solidFill>
                  <a:srgbClr val="000000">
                    <a:alpha val="82745"/>
                  </a:srgbClr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262664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WORK EXPERIENCE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602565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(past)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15386" y="5706595"/>
            <a:ext cx="473784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COMPUTER EMERGENCY RESPONSE TEAM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51409"/>
            <a:ext cx="801428" cy="80142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5867" lIns="35867" bIns="35867" rIns="35867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41375" y="164209"/>
            <a:ext cx="8088943" cy="6638366"/>
          </a:xfrm>
          <a:custGeom>
            <a:avLst/>
            <a:gdLst/>
            <a:ahLst/>
            <a:cxnLst/>
            <a:rect r="r" b="b" t="t" l="l"/>
            <a:pathLst>
              <a:path h="6638366" w="8088943">
                <a:moveTo>
                  <a:pt x="0" y="0"/>
                </a:moveTo>
                <a:lnTo>
                  <a:pt x="8088943" y="0"/>
                </a:lnTo>
                <a:lnTo>
                  <a:pt x="8088943" y="6638366"/>
                </a:lnTo>
                <a:lnTo>
                  <a:pt x="0" y="6638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3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3172" y="3638782"/>
            <a:ext cx="7784363" cy="6575991"/>
          </a:xfrm>
          <a:custGeom>
            <a:avLst/>
            <a:gdLst/>
            <a:ahLst/>
            <a:cxnLst/>
            <a:rect r="r" b="b" t="t" l="l"/>
            <a:pathLst>
              <a:path h="6575991" w="7784363">
                <a:moveTo>
                  <a:pt x="0" y="0"/>
                </a:moveTo>
                <a:lnTo>
                  <a:pt x="7784362" y="0"/>
                </a:lnTo>
                <a:lnTo>
                  <a:pt x="7784362" y="6575991"/>
                </a:lnTo>
                <a:lnTo>
                  <a:pt x="0" y="6575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14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08544" y="2710022"/>
            <a:ext cx="7755845" cy="556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Spam</a:t>
            </a: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Intrusion</a:t>
            </a: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Cyber harassment (past)</a:t>
            </a: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Vulnerabilities report</a:t>
            </a: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Intrusion attempt</a:t>
            </a: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Denial of service</a:t>
            </a: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Malicious codes </a:t>
            </a: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Content related</a:t>
            </a: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Fraud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6011" y="2652872"/>
            <a:ext cx="666806" cy="54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6">
                <a:solidFill>
                  <a:srgbClr val="000000">
                    <a:alpha val="82745"/>
                  </a:srgbClr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262664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WORK EXPERIENCE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02565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(past)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2005" y="242183"/>
            <a:ext cx="10889655" cy="9925142"/>
          </a:xfrm>
          <a:custGeom>
            <a:avLst/>
            <a:gdLst/>
            <a:ahLst/>
            <a:cxnLst/>
            <a:rect r="r" b="b" t="t" l="l"/>
            <a:pathLst>
              <a:path h="9925142" w="10889655">
                <a:moveTo>
                  <a:pt x="0" y="0"/>
                </a:moveTo>
                <a:lnTo>
                  <a:pt x="10889655" y="0"/>
                </a:lnTo>
                <a:lnTo>
                  <a:pt x="10889655" y="9925142"/>
                </a:lnTo>
                <a:lnTo>
                  <a:pt x="0" y="9925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8544" y="2710022"/>
            <a:ext cx="7755845" cy="122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Spam</a:t>
            </a:r>
          </a:p>
          <a:p>
            <a:pPr algn="l">
              <a:lnSpc>
                <a:spcPts val="4882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2683" y="1624426"/>
            <a:ext cx="11473078" cy="5865611"/>
          </a:xfrm>
          <a:custGeom>
            <a:avLst/>
            <a:gdLst/>
            <a:ahLst/>
            <a:cxnLst/>
            <a:rect r="r" b="b" t="t" l="l"/>
            <a:pathLst>
              <a:path h="5865611" w="11473078">
                <a:moveTo>
                  <a:pt x="0" y="0"/>
                </a:moveTo>
                <a:lnTo>
                  <a:pt x="11473078" y="0"/>
                </a:lnTo>
                <a:lnTo>
                  <a:pt x="11473078" y="5865611"/>
                </a:lnTo>
                <a:lnTo>
                  <a:pt x="0" y="58656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8544" y="2710022"/>
            <a:ext cx="7755845" cy="1847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Intrusion</a:t>
            </a:r>
          </a:p>
          <a:p>
            <a:pPr algn="l">
              <a:lnSpc>
                <a:spcPts val="488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401370" y="7973109"/>
            <a:ext cx="5235704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  <a:hlinkClick r:id="rId3" tooltip="http://www.zone-h.org/mirror/id/41282342"/>
              </a:rPr>
              <a:t>http://www.zone-h.org/mirror/id/41282342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375" y="1028700"/>
            <a:ext cx="11559902" cy="8626577"/>
          </a:xfrm>
          <a:custGeom>
            <a:avLst/>
            <a:gdLst/>
            <a:ahLst/>
            <a:cxnLst/>
            <a:rect r="r" b="b" t="t" l="l"/>
            <a:pathLst>
              <a:path h="8626577" w="11559902">
                <a:moveTo>
                  <a:pt x="0" y="0"/>
                </a:moveTo>
                <a:lnTo>
                  <a:pt x="11559902" y="0"/>
                </a:lnTo>
                <a:lnTo>
                  <a:pt x="11559902" y="8626577"/>
                </a:lnTo>
                <a:lnTo>
                  <a:pt x="0" y="8626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8544" y="2710022"/>
            <a:ext cx="7755845" cy="246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Cyber harassment (past)</a:t>
            </a:r>
          </a:p>
          <a:p>
            <a:pPr algn="l">
              <a:lnSpc>
                <a:spcPts val="4882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79417" y="1290979"/>
            <a:ext cx="1621811" cy="1607949"/>
          </a:xfrm>
          <a:custGeom>
            <a:avLst/>
            <a:gdLst/>
            <a:ahLst/>
            <a:cxnLst/>
            <a:rect r="r" b="b" t="t" l="l"/>
            <a:pathLst>
              <a:path h="1607949" w="1621811">
                <a:moveTo>
                  <a:pt x="0" y="0"/>
                </a:moveTo>
                <a:lnTo>
                  <a:pt x="1621811" y="0"/>
                </a:lnTo>
                <a:lnTo>
                  <a:pt x="1621811" y="1607950"/>
                </a:lnTo>
                <a:lnTo>
                  <a:pt x="0" y="1607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69097" y="3583749"/>
            <a:ext cx="12042451" cy="211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5"/>
              </a:lnSpc>
            </a:pPr>
            <a:r>
              <a:rPr lang="en-US" b="true" sz="6039" spc="169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CAREER JOURNEY EVOLVING WITH THE THREAT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14700" y="5943074"/>
            <a:ext cx="9058600" cy="35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1"/>
              </a:lnSpc>
            </a:pPr>
            <a:r>
              <a:rPr lang="en-US" sz="237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MY CYBERSECURITY JOURNEY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746625" y="8953424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AIN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46625" y="1377646"/>
            <a:ext cx="251267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29/11/2024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1123" y="8594953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PRESENTED BY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51123" y="1019175"/>
            <a:ext cx="2408177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DATE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044611"/>
            <a:ext cx="6203626" cy="5079219"/>
          </a:xfrm>
          <a:custGeom>
            <a:avLst/>
            <a:gdLst/>
            <a:ahLst/>
            <a:cxnLst/>
            <a:rect r="r" b="b" t="t" l="l"/>
            <a:pathLst>
              <a:path h="5079219" w="6203626">
                <a:moveTo>
                  <a:pt x="0" y="0"/>
                </a:moveTo>
                <a:lnTo>
                  <a:pt x="6203626" y="0"/>
                </a:lnTo>
                <a:lnTo>
                  <a:pt x="6203626" y="5079218"/>
                </a:lnTo>
                <a:lnTo>
                  <a:pt x="0" y="5079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14474" y="2469420"/>
            <a:ext cx="3579876" cy="4114800"/>
          </a:xfrm>
          <a:custGeom>
            <a:avLst/>
            <a:gdLst/>
            <a:ahLst/>
            <a:cxnLst/>
            <a:rect r="r" b="b" t="t" l="l"/>
            <a:pathLst>
              <a:path h="4114800" w="3579876">
                <a:moveTo>
                  <a:pt x="0" y="0"/>
                </a:moveTo>
                <a:lnTo>
                  <a:pt x="3579876" y="0"/>
                </a:lnTo>
                <a:lnTo>
                  <a:pt x="35798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08544" y="2710022"/>
            <a:ext cx="7755845" cy="3085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Vulnerabilities report</a:t>
            </a:r>
          </a:p>
          <a:p>
            <a:pPr algn="l">
              <a:lnSpc>
                <a:spcPts val="4882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4051" y="1484417"/>
            <a:ext cx="11175223" cy="7361678"/>
          </a:xfrm>
          <a:custGeom>
            <a:avLst/>
            <a:gdLst/>
            <a:ahLst/>
            <a:cxnLst/>
            <a:rect r="r" b="b" t="t" l="l"/>
            <a:pathLst>
              <a:path h="7361678" w="11175223">
                <a:moveTo>
                  <a:pt x="0" y="0"/>
                </a:moveTo>
                <a:lnTo>
                  <a:pt x="11175223" y="0"/>
                </a:lnTo>
                <a:lnTo>
                  <a:pt x="11175223" y="7361679"/>
                </a:lnTo>
                <a:lnTo>
                  <a:pt x="0" y="736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8544" y="2710022"/>
            <a:ext cx="7755845" cy="3704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Intrusion attempt</a:t>
            </a:r>
          </a:p>
          <a:p>
            <a:pPr algn="l">
              <a:lnSpc>
                <a:spcPts val="488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64051" y="9117635"/>
            <a:ext cx="15485715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  <a:hlinkClick r:id="rId3" tooltip="https://mycert.org.my/portal/readpub?doc=..%2F..%2Fcommon%2Fuploads%2Fpublications%2F-S3Xy5lylh-uujS4ZXHi_20190513040634.pdf"/>
              </a:rPr>
              <a:t>https://mycert.org.my/portal/readpub?doc=..%2F..%2Fcommon%2Fuploads%2Fpublications%2F-S3Xy5lylh-uujS4ZXHi_20190513040634.pdf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0121" y="2454802"/>
            <a:ext cx="11301259" cy="5142073"/>
          </a:xfrm>
          <a:custGeom>
            <a:avLst/>
            <a:gdLst/>
            <a:ahLst/>
            <a:cxnLst/>
            <a:rect r="r" b="b" t="t" l="l"/>
            <a:pathLst>
              <a:path h="5142073" w="11301259">
                <a:moveTo>
                  <a:pt x="0" y="0"/>
                </a:moveTo>
                <a:lnTo>
                  <a:pt x="11301258" y="0"/>
                </a:lnTo>
                <a:lnTo>
                  <a:pt x="11301258" y="5142073"/>
                </a:lnTo>
                <a:lnTo>
                  <a:pt x="0" y="5142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8544" y="2710022"/>
            <a:ext cx="7755845" cy="556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Denial of service</a:t>
            </a: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522404" y="8131317"/>
            <a:ext cx="4358273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  <a:hlinkClick r:id="rId3" tooltip="https://www.avast.com/c-ddos"/>
              </a:rPr>
              <a:t>https://www.avast.com/c-ddos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7149" y="75463"/>
            <a:ext cx="8115539" cy="10136075"/>
          </a:xfrm>
          <a:custGeom>
            <a:avLst/>
            <a:gdLst/>
            <a:ahLst/>
            <a:cxnLst/>
            <a:rect r="r" b="b" t="t" l="l"/>
            <a:pathLst>
              <a:path h="10136075" w="8115539">
                <a:moveTo>
                  <a:pt x="0" y="0"/>
                </a:moveTo>
                <a:lnTo>
                  <a:pt x="8115540" y="0"/>
                </a:lnTo>
                <a:lnTo>
                  <a:pt x="8115540" y="10136074"/>
                </a:lnTo>
                <a:lnTo>
                  <a:pt x="0" y="10136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8544" y="2710022"/>
            <a:ext cx="7755845" cy="556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Malicious codes </a:t>
            </a: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909683" y="7569622"/>
            <a:ext cx="8209899" cy="5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  <a:hlinkClick r:id="rId3" tooltip="https://www.mycert.org.my/portal/details?menu=431fab9c-d24c-4a27-ba93-e92edafdefa5&amp;id=1d7aff3a-492f-435a-9d2c-f5d2dc5bc8af"/>
              </a:rPr>
              <a:t>https://www.mycert.org.my/portal/details?menu=431fab9c-d24c-4a27-ba93-e92edafdefa5&amp;id=1d7aff3a-492f-435a-9d2c-f5d2dc5bc8af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09683" y="8271982"/>
            <a:ext cx="8209899" cy="5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  <a:hlinkClick r:id="rId4" tooltip="https://notes.netbytesec.com/2023/06/kahwin-sms-stealer-target-Malaysia.html"/>
              </a:rPr>
              <a:t>https://notes.netbytesec.com/2023/06/kahwin-sms-stealer-target-Malaysia.html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641" y="624478"/>
            <a:ext cx="11368608" cy="9038043"/>
          </a:xfrm>
          <a:custGeom>
            <a:avLst/>
            <a:gdLst/>
            <a:ahLst/>
            <a:cxnLst/>
            <a:rect r="r" b="b" t="t" l="l"/>
            <a:pathLst>
              <a:path h="9038043" w="11368608">
                <a:moveTo>
                  <a:pt x="0" y="0"/>
                </a:moveTo>
                <a:lnTo>
                  <a:pt x="11368607" y="0"/>
                </a:lnTo>
                <a:lnTo>
                  <a:pt x="11368607" y="9038044"/>
                </a:lnTo>
                <a:lnTo>
                  <a:pt x="0" y="9038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8544" y="2710022"/>
            <a:ext cx="7755845" cy="556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Content related</a:t>
            </a:r>
          </a:p>
          <a:p>
            <a:pPr algn="l">
              <a:lnSpc>
                <a:spcPts val="488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204423" y="9777597"/>
            <a:ext cx="5673042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  <a:hlinkClick r:id="rId3" tooltip="https://www.ncsc.gov.uk/guidance/data-breaches"/>
              </a:rPr>
              <a:t>https://www.ncsc.gov.uk/guidance/data-breaches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00772" y="2144301"/>
            <a:ext cx="6171554" cy="6127681"/>
          </a:xfrm>
          <a:custGeom>
            <a:avLst/>
            <a:gdLst/>
            <a:ahLst/>
            <a:cxnLst/>
            <a:rect r="r" b="b" t="t" l="l"/>
            <a:pathLst>
              <a:path h="6127681" w="6171554">
                <a:moveTo>
                  <a:pt x="0" y="0"/>
                </a:moveTo>
                <a:lnTo>
                  <a:pt x="6171555" y="0"/>
                </a:lnTo>
                <a:lnTo>
                  <a:pt x="6171555" y="6127681"/>
                </a:lnTo>
                <a:lnTo>
                  <a:pt x="0" y="612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908544" y="2710022"/>
            <a:ext cx="7755845" cy="556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</a:p>
          <a:p>
            <a:pPr algn="l">
              <a:lnSpc>
                <a:spcPts val="4882"/>
              </a:lnSpc>
            </a:pPr>
            <a:r>
              <a:rPr lang="en-US" sz="400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Fraud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00772" y="9248775"/>
            <a:ext cx="10972006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  <a:hlinkClick r:id="rId3" tooltip="https://www.mycert.org.my/portal/publicationdoc?id=cf0fb8e4-43fc-4b21-a90e-5570181958b3"/>
              </a:rPr>
              <a:t>https://www.mycert.org.my/portal/publicationdoc?id=cf0fb8e4-43fc-4b21-a90e-5570181958b3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51409"/>
            <a:ext cx="801428" cy="80142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5867" lIns="35867" bIns="35867" rIns="35867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6011" y="2652872"/>
            <a:ext cx="666806" cy="54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6">
                <a:solidFill>
                  <a:srgbClr val="000000">
                    <a:alpha val="82745"/>
                  </a:srgbClr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72262" y="2706315"/>
            <a:ext cx="6486924" cy="5201334"/>
          </a:xfrm>
          <a:custGeom>
            <a:avLst/>
            <a:gdLst/>
            <a:ahLst/>
            <a:cxnLst/>
            <a:rect r="r" b="b" t="t" l="l"/>
            <a:pathLst>
              <a:path h="5201334" w="6486924">
                <a:moveTo>
                  <a:pt x="0" y="0"/>
                </a:moveTo>
                <a:lnTo>
                  <a:pt x="6486924" y="0"/>
                </a:lnTo>
                <a:lnTo>
                  <a:pt x="6486924" y="5201333"/>
                </a:lnTo>
                <a:lnTo>
                  <a:pt x="0" y="5201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62664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WORK EXPERIENCE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02565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(past)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15153" y="1513856"/>
            <a:ext cx="7590478" cy="197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5"/>
              </a:lnSpc>
              <a:spcBef>
                <a:spcPct val="0"/>
              </a:spcBef>
            </a:pPr>
            <a:r>
              <a:rPr lang="en-US" b="true" sz="6373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CSIRT CONSULTANCY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5153" y="3352837"/>
            <a:ext cx="9161864" cy="3573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Computer Security Incident Response Team (CSIRT)</a:t>
            </a:r>
          </a:p>
          <a:p>
            <a:pPr algn="l">
              <a:lnSpc>
                <a:spcPts val="4987"/>
              </a:lnSpc>
            </a:pPr>
          </a:p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Incident response planning</a:t>
            </a:r>
          </a:p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Provide training</a:t>
            </a:r>
          </a:p>
          <a:p>
            <a:pPr algn="l">
              <a:lnSpc>
                <a:spcPts val="2913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51409"/>
            <a:ext cx="801428" cy="80142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5867" lIns="35867" bIns="35867" rIns="35867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6011" y="2652872"/>
            <a:ext cx="666806" cy="54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6">
                <a:solidFill>
                  <a:srgbClr val="000000">
                    <a:alpha val="82745"/>
                  </a:srgbClr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69128" y="328287"/>
            <a:ext cx="5403585" cy="9808488"/>
          </a:xfrm>
          <a:custGeom>
            <a:avLst/>
            <a:gdLst/>
            <a:ahLst/>
            <a:cxnLst/>
            <a:rect r="r" b="b" t="t" l="l"/>
            <a:pathLst>
              <a:path h="9808488" w="5403585">
                <a:moveTo>
                  <a:pt x="0" y="0"/>
                </a:moveTo>
                <a:lnTo>
                  <a:pt x="5403585" y="0"/>
                </a:lnTo>
                <a:lnTo>
                  <a:pt x="5403585" y="9808488"/>
                </a:lnTo>
                <a:lnTo>
                  <a:pt x="0" y="980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62664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WORK EXPERIENCE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15153" y="1513856"/>
            <a:ext cx="7590478" cy="98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5"/>
              </a:lnSpc>
              <a:spcBef>
                <a:spcPct val="0"/>
              </a:spcBef>
            </a:pPr>
            <a:r>
              <a:rPr lang="en-US" b="true" sz="6373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SPEAKER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15153" y="3310527"/>
            <a:ext cx="7733114" cy="128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Mainly for KPI</a:t>
            </a:r>
          </a:p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local and international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5153" y="8640034"/>
            <a:ext cx="7733114" cy="61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Except during covid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51409"/>
            <a:ext cx="801428" cy="80142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5867" lIns="35867" bIns="35867" rIns="35867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6011" y="2652872"/>
            <a:ext cx="666806" cy="54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6">
                <a:solidFill>
                  <a:srgbClr val="000000">
                    <a:alpha val="82745"/>
                  </a:srgbClr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62664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WORK EXPERIENCE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15153" y="1513856"/>
            <a:ext cx="9044147" cy="97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5"/>
              </a:lnSpc>
              <a:spcBef>
                <a:spcPct val="0"/>
              </a:spcBef>
            </a:pPr>
            <a:r>
              <a:rPr lang="en-US" sz="6373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EXCON CYBER DRILL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3728" y="3310527"/>
            <a:ext cx="7733114" cy="1318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Exercise Controller </a:t>
            </a:r>
          </a:p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Develop scenario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5243" y="3928792"/>
            <a:ext cx="7803269" cy="5347823"/>
            <a:chOff x="0" y="0"/>
            <a:chExt cx="10404359" cy="71304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349735" y="0"/>
              <a:ext cx="4935457" cy="6298147"/>
            </a:xfrm>
            <a:custGeom>
              <a:avLst/>
              <a:gdLst/>
              <a:ahLst/>
              <a:cxnLst/>
              <a:rect r="r" b="b" t="t" l="l"/>
              <a:pathLst>
                <a:path h="6298147" w="4935457">
                  <a:moveTo>
                    <a:pt x="0" y="0"/>
                  </a:moveTo>
                  <a:lnTo>
                    <a:pt x="4935457" y="0"/>
                  </a:lnTo>
                  <a:lnTo>
                    <a:pt x="4935457" y="6298147"/>
                  </a:lnTo>
                  <a:lnTo>
                    <a:pt x="0" y="6298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3939452"/>
              <a:ext cx="4957736" cy="3190979"/>
            </a:xfrm>
            <a:custGeom>
              <a:avLst/>
              <a:gdLst/>
              <a:ahLst/>
              <a:cxnLst/>
              <a:rect r="r" b="b" t="t" l="l"/>
              <a:pathLst>
                <a:path h="3190979" w="4957736">
                  <a:moveTo>
                    <a:pt x="0" y="0"/>
                  </a:moveTo>
                  <a:lnTo>
                    <a:pt x="4957736" y="0"/>
                  </a:lnTo>
                  <a:lnTo>
                    <a:pt x="4957736" y="3190979"/>
                  </a:lnTo>
                  <a:lnTo>
                    <a:pt x="0" y="3190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561431" y="1657297"/>
              <a:ext cx="3842929" cy="5257738"/>
            </a:xfrm>
            <a:custGeom>
              <a:avLst/>
              <a:gdLst/>
              <a:ahLst/>
              <a:cxnLst/>
              <a:rect r="r" b="b" t="t" l="l"/>
              <a:pathLst>
                <a:path h="5257738" w="3842929">
                  <a:moveTo>
                    <a:pt x="0" y="0"/>
                  </a:moveTo>
                  <a:lnTo>
                    <a:pt x="3842928" y="0"/>
                  </a:lnTo>
                  <a:lnTo>
                    <a:pt x="3842928" y="5257738"/>
                  </a:lnTo>
                  <a:lnTo>
                    <a:pt x="0" y="5257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51409"/>
            <a:ext cx="801428" cy="80142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5867" lIns="35867" bIns="35867" rIns="35867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6011" y="2652872"/>
            <a:ext cx="666806" cy="54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6">
                <a:solidFill>
                  <a:srgbClr val="000000">
                    <a:alpha val="82745"/>
                  </a:srgbClr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62664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WORK EXPERIENCE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15153" y="1513856"/>
            <a:ext cx="9044147" cy="97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5"/>
              </a:lnSpc>
              <a:spcBef>
                <a:spcPct val="0"/>
              </a:spcBef>
            </a:pPr>
            <a:r>
              <a:rPr lang="en-US" sz="6373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CYBER DRILL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3728" y="3310527"/>
            <a:ext cx="7733114" cy="331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AP-CERT Drill </a:t>
            </a:r>
          </a:p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ACID Drill</a:t>
            </a:r>
          </a:p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OIC-CERT Drill</a:t>
            </a:r>
          </a:p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Africa-CERT Drill</a:t>
            </a:r>
          </a:p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ITU-Drill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5243" y="3928792"/>
            <a:ext cx="7803269" cy="5347823"/>
            <a:chOff x="0" y="0"/>
            <a:chExt cx="10404359" cy="71304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349735" y="0"/>
              <a:ext cx="4935457" cy="6298147"/>
            </a:xfrm>
            <a:custGeom>
              <a:avLst/>
              <a:gdLst/>
              <a:ahLst/>
              <a:cxnLst/>
              <a:rect r="r" b="b" t="t" l="l"/>
              <a:pathLst>
                <a:path h="6298147" w="4935457">
                  <a:moveTo>
                    <a:pt x="0" y="0"/>
                  </a:moveTo>
                  <a:lnTo>
                    <a:pt x="4935457" y="0"/>
                  </a:lnTo>
                  <a:lnTo>
                    <a:pt x="4935457" y="6298147"/>
                  </a:lnTo>
                  <a:lnTo>
                    <a:pt x="0" y="6298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3939452"/>
              <a:ext cx="4957736" cy="3190979"/>
            </a:xfrm>
            <a:custGeom>
              <a:avLst/>
              <a:gdLst/>
              <a:ahLst/>
              <a:cxnLst/>
              <a:rect r="r" b="b" t="t" l="l"/>
              <a:pathLst>
                <a:path h="3190979" w="4957736">
                  <a:moveTo>
                    <a:pt x="0" y="0"/>
                  </a:moveTo>
                  <a:lnTo>
                    <a:pt x="4957736" y="0"/>
                  </a:lnTo>
                  <a:lnTo>
                    <a:pt x="4957736" y="3190979"/>
                  </a:lnTo>
                  <a:lnTo>
                    <a:pt x="0" y="3190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561431" y="1657297"/>
              <a:ext cx="3842929" cy="5257738"/>
            </a:xfrm>
            <a:custGeom>
              <a:avLst/>
              <a:gdLst/>
              <a:ahLst/>
              <a:cxnLst/>
              <a:rect r="r" b="b" t="t" l="l"/>
              <a:pathLst>
                <a:path h="5257738" w="3842929">
                  <a:moveTo>
                    <a:pt x="0" y="0"/>
                  </a:moveTo>
                  <a:lnTo>
                    <a:pt x="3842928" y="0"/>
                  </a:lnTo>
                  <a:lnTo>
                    <a:pt x="3842928" y="5257738"/>
                  </a:lnTo>
                  <a:lnTo>
                    <a:pt x="0" y="5257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215153" y="2336115"/>
            <a:ext cx="9044147" cy="58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3"/>
              </a:lnSpc>
              <a:spcBef>
                <a:spcPct val="0"/>
              </a:spcBef>
            </a:pPr>
            <a:r>
              <a:rPr lang="en-US" sz="3773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some use ctf style challenge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83789" y="1803917"/>
            <a:ext cx="9227497" cy="191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</a:pPr>
            <a:r>
              <a:rPr lang="en-US" sz="3284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 Just a quick note: the stuff I'm about to share is all my own thoughts and opinions. It doesn't necessarily reflect the views of my company.</a:t>
            </a:r>
          </a:p>
          <a:p>
            <a:pPr algn="l">
              <a:lnSpc>
                <a:spcPts val="3152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550327" y="1019175"/>
            <a:ext cx="5995362" cy="1124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6"/>
              </a:lnSpc>
            </a:pPr>
            <a:r>
              <a:rPr lang="en-US" sz="7283" b="true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DISCLAIMER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40195" y="3461483"/>
            <a:ext cx="10044777" cy="9770829"/>
          </a:xfrm>
          <a:custGeom>
            <a:avLst/>
            <a:gdLst/>
            <a:ahLst/>
            <a:cxnLst/>
            <a:rect r="r" b="b" t="t" l="l"/>
            <a:pathLst>
              <a:path h="9770829" w="10044777">
                <a:moveTo>
                  <a:pt x="0" y="0"/>
                </a:moveTo>
                <a:lnTo>
                  <a:pt x="10044777" y="0"/>
                </a:lnTo>
                <a:lnTo>
                  <a:pt x="10044777" y="9770829"/>
                </a:lnTo>
                <a:lnTo>
                  <a:pt x="0" y="9770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84160" y="3655254"/>
            <a:ext cx="7533042" cy="6875613"/>
          </a:xfrm>
          <a:custGeom>
            <a:avLst/>
            <a:gdLst/>
            <a:ahLst/>
            <a:cxnLst/>
            <a:rect r="r" b="b" t="t" l="l"/>
            <a:pathLst>
              <a:path h="6875613" w="7533042">
                <a:moveTo>
                  <a:pt x="0" y="0"/>
                </a:moveTo>
                <a:lnTo>
                  <a:pt x="7533043" y="0"/>
                </a:lnTo>
                <a:lnTo>
                  <a:pt x="7533043" y="6875613"/>
                </a:lnTo>
                <a:lnTo>
                  <a:pt x="0" y="6875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78403">
            <a:off x="1870425" y="6554516"/>
            <a:ext cx="533580" cy="529019"/>
          </a:xfrm>
          <a:custGeom>
            <a:avLst/>
            <a:gdLst/>
            <a:ahLst/>
            <a:cxnLst/>
            <a:rect r="r" b="b" t="t" l="l"/>
            <a:pathLst>
              <a:path h="529019" w="533580">
                <a:moveTo>
                  <a:pt x="0" y="0"/>
                </a:moveTo>
                <a:lnTo>
                  <a:pt x="533580" y="0"/>
                </a:lnTo>
                <a:lnTo>
                  <a:pt x="533580" y="529019"/>
                </a:lnTo>
                <a:lnTo>
                  <a:pt x="0" y="529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4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51409"/>
            <a:ext cx="801428" cy="80142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5867" lIns="35867" bIns="35867" rIns="35867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96011" y="2652872"/>
            <a:ext cx="666806" cy="54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0"/>
              </a:lnSpc>
            </a:pPr>
            <a:r>
              <a:rPr lang="en-US" sz="3186">
                <a:solidFill>
                  <a:srgbClr val="000000">
                    <a:alpha val="82745"/>
                  </a:srgbClr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62664"/>
            <a:ext cx="2512675" cy="26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WORK EXPERIENCE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15153" y="1513856"/>
            <a:ext cx="9044147" cy="97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5"/>
              </a:lnSpc>
              <a:spcBef>
                <a:spcPct val="0"/>
              </a:spcBef>
            </a:pPr>
            <a:r>
              <a:rPr lang="en-US" sz="6373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CYBER BATTLE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3728" y="3310527"/>
            <a:ext cx="10044272" cy="198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Standoff Cyberbattle (Red vs Blue)</a:t>
            </a:r>
          </a:p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Taiwan CODE (Attack vs Defend)</a:t>
            </a:r>
          </a:p>
          <a:p>
            <a:pPr algn="l" marL="882679" indent="-441340" lvl="1">
              <a:lnSpc>
                <a:spcPts val="4987"/>
              </a:lnSpc>
              <a:buFont typeface="Arial"/>
              <a:buChar char="•"/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SANS NetWars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5243" y="3928792"/>
            <a:ext cx="7803269" cy="5347823"/>
            <a:chOff x="0" y="0"/>
            <a:chExt cx="10404359" cy="713043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349735" y="0"/>
              <a:ext cx="4935457" cy="6298147"/>
            </a:xfrm>
            <a:custGeom>
              <a:avLst/>
              <a:gdLst/>
              <a:ahLst/>
              <a:cxnLst/>
              <a:rect r="r" b="b" t="t" l="l"/>
              <a:pathLst>
                <a:path h="6298147" w="4935457">
                  <a:moveTo>
                    <a:pt x="0" y="0"/>
                  </a:moveTo>
                  <a:lnTo>
                    <a:pt x="4935457" y="0"/>
                  </a:lnTo>
                  <a:lnTo>
                    <a:pt x="4935457" y="6298147"/>
                  </a:lnTo>
                  <a:lnTo>
                    <a:pt x="0" y="6298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3939452"/>
              <a:ext cx="4957736" cy="3190979"/>
            </a:xfrm>
            <a:custGeom>
              <a:avLst/>
              <a:gdLst/>
              <a:ahLst/>
              <a:cxnLst/>
              <a:rect r="r" b="b" t="t" l="l"/>
              <a:pathLst>
                <a:path h="3190979" w="4957736">
                  <a:moveTo>
                    <a:pt x="0" y="0"/>
                  </a:moveTo>
                  <a:lnTo>
                    <a:pt x="4957736" y="0"/>
                  </a:lnTo>
                  <a:lnTo>
                    <a:pt x="4957736" y="3190979"/>
                  </a:lnTo>
                  <a:lnTo>
                    <a:pt x="0" y="3190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561431" y="1657297"/>
              <a:ext cx="3842929" cy="5257738"/>
            </a:xfrm>
            <a:custGeom>
              <a:avLst/>
              <a:gdLst/>
              <a:ahLst/>
              <a:cxnLst/>
              <a:rect r="r" b="b" t="t" l="l"/>
              <a:pathLst>
                <a:path h="5257738" w="3842929">
                  <a:moveTo>
                    <a:pt x="0" y="0"/>
                  </a:moveTo>
                  <a:lnTo>
                    <a:pt x="3842928" y="0"/>
                  </a:lnTo>
                  <a:lnTo>
                    <a:pt x="3842928" y="5257738"/>
                  </a:lnTo>
                  <a:lnTo>
                    <a:pt x="0" y="52577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04088" y="2213291"/>
            <a:ext cx="13770174" cy="296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5"/>
              </a:lnSpc>
              <a:spcBef>
                <a:spcPct val="0"/>
              </a:spcBef>
            </a:pPr>
            <a:r>
              <a:rPr lang="en-US" b="true" sz="6373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WHY DID THE CYBERSECURITY ANALYST BRING A LADDER TO THE SOC?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41600" y="5849294"/>
            <a:ext cx="12209523" cy="61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</a:pPr>
            <a:r>
              <a:rPr lang="en-US" sz="40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To get a higher-view of the threat landscape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61061" y="382323"/>
            <a:ext cx="8645877" cy="9616424"/>
          </a:xfrm>
          <a:custGeom>
            <a:avLst/>
            <a:gdLst/>
            <a:ahLst/>
            <a:cxnLst/>
            <a:rect r="r" b="b" t="t" l="l"/>
            <a:pathLst>
              <a:path h="9616424" w="8645877">
                <a:moveTo>
                  <a:pt x="0" y="0"/>
                </a:moveTo>
                <a:lnTo>
                  <a:pt x="8645878" y="0"/>
                </a:lnTo>
                <a:lnTo>
                  <a:pt x="8645878" y="9616424"/>
                </a:lnTo>
                <a:lnTo>
                  <a:pt x="0" y="9616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418" y="257091"/>
            <a:ext cx="15064786" cy="9001209"/>
          </a:xfrm>
          <a:custGeom>
            <a:avLst/>
            <a:gdLst/>
            <a:ahLst/>
            <a:cxnLst/>
            <a:rect r="r" b="b" t="t" l="l"/>
            <a:pathLst>
              <a:path h="9001209" w="15064786">
                <a:moveTo>
                  <a:pt x="0" y="0"/>
                </a:moveTo>
                <a:lnTo>
                  <a:pt x="15064786" y="0"/>
                </a:lnTo>
                <a:lnTo>
                  <a:pt x="15064786" y="9001209"/>
                </a:lnTo>
                <a:lnTo>
                  <a:pt x="0" y="900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0253" y="9496462"/>
            <a:ext cx="15331449" cy="73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3"/>
              </a:lnSpc>
            </a:pPr>
            <a:r>
              <a:rPr lang="en-US" sz="23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https://tjaglcs.army.mil/Periodicals/The-Army-Lawyer/tal-2022-issue-4/Post/4255/No-1-Distinguishing-Between-Operational-and-Intelligence-Activities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98238" y="337484"/>
            <a:ext cx="11566685" cy="9137681"/>
          </a:xfrm>
          <a:custGeom>
            <a:avLst/>
            <a:gdLst/>
            <a:ahLst/>
            <a:cxnLst/>
            <a:rect r="r" b="b" t="t" l="l"/>
            <a:pathLst>
              <a:path h="9137681" w="11566685">
                <a:moveTo>
                  <a:pt x="0" y="0"/>
                </a:moveTo>
                <a:lnTo>
                  <a:pt x="11566685" y="0"/>
                </a:lnTo>
                <a:lnTo>
                  <a:pt x="11566685" y="9137681"/>
                </a:lnTo>
                <a:lnTo>
                  <a:pt x="0" y="9137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7092" y="9334500"/>
            <a:ext cx="9073132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  <a:hlinkClick r:id="rId3" tooltip="https://socradar.io/what-is-tactical-cyber-threat-intelligence-and-how-to-use-it/"/>
              </a:rPr>
              <a:t>https://socradar.io/what-is-tactical-cyber-threat-intelligence-and-how-to-use-it/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5513" y="2183850"/>
            <a:ext cx="7088487" cy="7074450"/>
          </a:xfrm>
          <a:custGeom>
            <a:avLst/>
            <a:gdLst/>
            <a:ahLst/>
            <a:cxnLst/>
            <a:rect r="r" b="b" t="t" l="l"/>
            <a:pathLst>
              <a:path h="7074450" w="7088487">
                <a:moveTo>
                  <a:pt x="0" y="0"/>
                </a:moveTo>
                <a:lnTo>
                  <a:pt x="7088487" y="0"/>
                </a:lnTo>
                <a:lnTo>
                  <a:pt x="7088487" y="7074450"/>
                </a:lnTo>
                <a:lnTo>
                  <a:pt x="0" y="707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7092" y="9334500"/>
            <a:ext cx="9073132" cy="27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23"/>
              </a:lnSpc>
            </a:pPr>
            <a:r>
              <a:rPr lang="en-US" sz="1740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Credit https://socfortress.medium.com/part-10-misp-threat-intel-68131b18f719: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47778" y="2120614"/>
            <a:ext cx="7590478" cy="98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5"/>
              </a:lnSpc>
              <a:spcBef>
                <a:spcPct val="0"/>
              </a:spcBef>
            </a:pPr>
            <a:r>
              <a:rPr lang="en-US" b="true" sz="6373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CTI AT MYCERT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14453" y="3343312"/>
            <a:ext cx="6085849" cy="39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5657" indent="-257828" lvl="1">
              <a:lnSpc>
                <a:spcPts val="2913"/>
              </a:lnSpc>
              <a:buFont typeface="Arial"/>
              <a:buChar char="•"/>
            </a:pPr>
            <a:r>
              <a:rPr lang="en-US" sz="2388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Enriching the SOC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1373" y="2291428"/>
            <a:ext cx="15727927" cy="7726344"/>
          </a:xfrm>
          <a:custGeom>
            <a:avLst/>
            <a:gdLst/>
            <a:ahLst/>
            <a:cxnLst/>
            <a:rect r="r" b="b" t="t" l="l"/>
            <a:pathLst>
              <a:path h="7726344" w="15727927">
                <a:moveTo>
                  <a:pt x="0" y="0"/>
                </a:moveTo>
                <a:lnTo>
                  <a:pt x="15727927" y="0"/>
                </a:lnTo>
                <a:lnTo>
                  <a:pt x="15727927" y="7726344"/>
                </a:lnTo>
                <a:lnTo>
                  <a:pt x="0" y="7726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1453" y="199997"/>
            <a:ext cx="4595451" cy="984739"/>
          </a:xfrm>
          <a:custGeom>
            <a:avLst/>
            <a:gdLst/>
            <a:ahLst/>
            <a:cxnLst/>
            <a:rect r="r" b="b" t="t" l="l"/>
            <a:pathLst>
              <a:path h="984739" w="4595451">
                <a:moveTo>
                  <a:pt x="0" y="0"/>
                </a:moveTo>
                <a:lnTo>
                  <a:pt x="4595451" y="0"/>
                </a:lnTo>
                <a:lnTo>
                  <a:pt x="4595451" y="984740"/>
                </a:lnTo>
                <a:lnTo>
                  <a:pt x="0" y="98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3522" y="1594672"/>
            <a:ext cx="7590478" cy="197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5"/>
              </a:lnSpc>
              <a:spcBef>
                <a:spcPct val="0"/>
              </a:spcBef>
            </a:pPr>
            <a:r>
              <a:rPr lang="en-US" b="true" sz="6373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MALICIOUS DURIAN APK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370689" cy="8656002"/>
          </a:xfrm>
          <a:custGeom>
            <a:avLst/>
            <a:gdLst/>
            <a:ahLst/>
            <a:cxnLst/>
            <a:rect r="r" b="b" t="t" l="l"/>
            <a:pathLst>
              <a:path h="8656002" w="16370689">
                <a:moveTo>
                  <a:pt x="0" y="0"/>
                </a:moveTo>
                <a:lnTo>
                  <a:pt x="16370689" y="0"/>
                </a:lnTo>
                <a:lnTo>
                  <a:pt x="16370689" y="8656002"/>
                </a:lnTo>
                <a:lnTo>
                  <a:pt x="0" y="865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1453" y="123797"/>
            <a:ext cx="4595451" cy="984739"/>
          </a:xfrm>
          <a:custGeom>
            <a:avLst/>
            <a:gdLst/>
            <a:ahLst/>
            <a:cxnLst/>
            <a:rect r="r" b="b" t="t" l="l"/>
            <a:pathLst>
              <a:path h="984739" w="4595451">
                <a:moveTo>
                  <a:pt x="0" y="0"/>
                </a:moveTo>
                <a:lnTo>
                  <a:pt x="4595451" y="0"/>
                </a:lnTo>
                <a:lnTo>
                  <a:pt x="4595451" y="984740"/>
                </a:lnTo>
                <a:lnTo>
                  <a:pt x="0" y="98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7860" y="1110251"/>
            <a:ext cx="14888423" cy="9100549"/>
          </a:xfrm>
          <a:custGeom>
            <a:avLst/>
            <a:gdLst/>
            <a:ahLst/>
            <a:cxnLst/>
            <a:rect r="r" b="b" t="t" l="l"/>
            <a:pathLst>
              <a:path h="9100549" w="14888423">
                <a:moveTo>
                  <a:pt x="0" y="0"/>
                </a:moveTo>
                <a:lnTo>
                  <a:pt x="14888423" y="0"/>
                </a:lnTo>
                <a:lnTo>
                  <a:pt x="14888423" y="9100549"/>
                </a:lnTo>
                <a:lnTo>
                  <a:pt x="0" y="910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4353" y="171422"/>
            <a:ext cx="4595451" cy="984739"/>
          </a:xfrm>
          <a:custGeom>
            <a:avLst/>
            <a:gdLst/>
            <a:ahLst/>
            <a:cxnLst/>
            <a:rect r="r" b="b" t="t" l="l"/>
            <a:pathLst>
              <a:path h="984739" w="4595451">
                <a:moveTo>
                  <a:pt x="0" y="0"/>
                </a:moveTo>
                <a:lnTo>
                  <a:pt x="4595451" y="0"/>
                </a:lnTo>
                <a:lnTo>
                  <a:pt x="4595451" y="984740"/>
                </a:lnTo>
                <a:lnTo>
                  <a:pt x="0" y="984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30185" y="307755"/>
            <a:ext cx="8051515" cy="9671489"/>
          </a:xfrm>
          <a:custGeom>
            <a:avLst/>
            <a:gdLst/>
            <a:ahLst/>
            <a:cxnLst/>
            <a:rect r="r" b="b" t="t" l="l"/>
            <a:pathLst>
              <a:path h="9671489" w="8051515">
                <a:moveTo>
                  <a:pt x="0" y="0"/>
                </a:moveTo>
                <a:lnTo>
                  <a:pt x="8051514" y="0"/>
                </a:lnTo>
                <a:lnTo>
                  <a:pt x="8051514" y="9671490"/>
                </a:lnTo>
                <a:lnTo>
                  <a:pt x="0" y="9671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390" y="1675019"/>
            <a:ext cx="7590478" cy="1974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5"/>
              </a:lnSpc>
              <a:spcBef>
                <a:spcPct val="0"/>
              </a:spcBef>
            </a:pPr>
            <a:r>
              <a:rPr lang="en-US" b="true" sz="6373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REMEMBER THIS VIRAL VIDEO?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583789" y="1803917"/>
            <a:ext cx="9227497" cy="141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</a:pPr>
            <a:r>
              <a:rPr lang="en-US" sz="3284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 Just a quick, quick note: A couple of slides are for viewing only, so no recording please.</a:t>
            </a:r>
          </a:p>
          <a:p>
            <a:pPr algn="l">
              <a:lnSpc>
                <a:spcPts val="315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40195" y="3461483"/>
            <a:ext cx="10044777" cy="9770829"/>
          </a:xfrm>
          <a:custGeom>
            <a:avLst/>
            <a:gdLst/>
            <a:ahLst/>
            <a:cxnLst/>
            <a:rect r="r" b="b" t="t" l="l"/>
            <a:pathLst>
              <a:path h="9770829" w="10044777">
                <a:moveTo>
                  <a:pt x="0" y="0"/>
                </a:moveTo>
                <a:lnTo>
                  <a:pt x="10044777" y="0"/>
                </a:lnTo>
                <a:lnTo>
                  <a:pt x="10044777" y="9770829"/>
                </a:lnTo>
                <a:lnTo>
                  <a:pt x="0" y="9770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78403">
            <a:off x="1870425" y="6554516"/>
            <a:ext cx="533580" cy="529019"/>
          </a:xfrm>
          <a:custGeom>
            <a:avLst/>
            <a:gdLst/>
            <a:ahLst/>
            <a:cxnLst/>
            <a:rect r="r" b="b" t="t" l="l"/>
            <a:pathLst>
              <a:path h="529019" w="533580">
                <a:moveTo>
                  <a:pt x="0" y="0"/>
                </a:moveTo>
                <a:lnTo>
                  <a:pt x="533580" y="0"/>
                </a:lnTo>
                <a:lnTo>
                  <a:pt x="533580" y="529019"/>
                </a:lnTo>
                <a:lnTo>
                  <a:pt x="0" y="5290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15491" y="3821128"/>
            <a:ext cx="5995795" cy="5995795"/>
          </a:xfrm>
          <a:custGeom>
            <a:avLst/>
            <a:gdLst/>
            <a:ahLst/>
            <a:cxnLst/>
            <a:rect r="r" b="b" t="t" l="l"/>
            <a:pathLst>
              <a:path h="5995795" w="5995795">
                <a:moveTo>
                  <a:pt x="0" y="0"/>
                </a:moveTo>
                <a:lnTo>
                  <a:pt x="5995795" y="0"/>
                </a:lnTo>
                <a:lnTo>
                  <a:pt x="5995795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0327" y="1019175"/>
            <a:ext cx="5995362" cy="2257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6"/>
              </a:lnSpc>
            </a:pPr>
            <a:r>
              <a:rPr lang="en-US" sz="7283" b="true">
                <a:solidFill>
                  <a:srgbClr val="000000"/>
                </a:solidFill>
                <a:latin typeface="Now Medium"/>
                <a:ea typeface="Now Medium"/>
                <a:cs typeface="Now Medium"/>
                <a:sym typeface="Now Medium"/>
              </a:rPr>
              <a:t>DISCLAIMER 2.0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9174" y="1335305"/>
            <a:ext cx="8259225" cy="8259225"/>
          </a:xfrm>
          <a:custGeom>
            <a:avLst/>
            <a:gdLst/>
            <a:ahLst/>
            <a:cxnLst/>
            <a:rect r="r" b="b" t="t" l="l"/>
            <a:pathLst>
              <a:path h="8259225" w="8259225">
                <a:moveTo>
                  <a:pt x="0" y="0"/>
                </a:moveTo>
                <a:lnTo>
                  <a:pt x="8259225" y="0"/>
                </a:lnTo>
                <a:lnTo>
                  <a:pt x="8259225" y="8259225"/>
                </a:lnTo>
                <a:lnTo>
                  <a:pt x="0" y="8259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335305"/>
            <a:ext cx="8259225" cy="8259225"/>
          </a:xfrm>
          <a:custGeom>
            <a:avLst/>
            <a:gdLst/>
            <a:ahLst/>
            <a:cxnLst/>
            <a:rect r="r" b="b" t="t" l="l"/>
            <a:pathLst>
              <a:path h="8259225" w="8259225">
                <a:moveTo>
                  <a:pt x="0" y="0"/>
                </a:moveTo>
                <a:lnTo>
                  <a:pt x="8259225" y="0"/>
                </a:lnTo>
                <a:lnTo>
                  <a:pt x="8259225" y="8259225"/>
                </a:lnTo>
                <a:lnTo>
                  <a:pt x="0" y="8259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5403" y="1266875"/>
            <a:ext cx="11797194" cy="8803656"/>
          </a:xfrm>
          <a:custGeom>
            <a:avLst/>
            <a:gdLst/>
            <a:ahLst/>
            <a:cxnLst/>
            <a:rect r="r" b="b" t="t" l="l"/>
            <a:pathLst>
              <a:path h="8803656" w="11797194">
                <a:moveTo>
                  <a:pt x="0" y="0"/>
                </a:moveTo>
                <a:lnTo>
                  <a:pt x="11797194" y="0"/>
                </a:lnTo>
                <a:lnTo>
                  <a:pt x="11797194" y="8803656"/>
                </a:lnTo>
                <a:lnTo>
                  <a:pt x="0" y="8803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4072" y="361838"/>
            <a:ext cx="4888230" cy="39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  <a:spcBef>
                <a:spcPct val="0"/>
              </a:spcBef>
            </a:pPr>
            <a:r>
              <a:rPr lang="en-US" sz="26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If you watched The Bridgerton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11165" y="1028700"/>
            <a:ext cx="10197081" cy="8672600"/>
          </a:xfrm>
          <a:custGeom>
            <a:avLst/>
            <a:gdLst/>
            <a:ahLst/>
            <a:cxnLst/>
            <a:rect r="r" b="b" t="t" l="l"/>
            <a:pathLst>
              <a:path h="8672600" w="10197081">
                <a:moveTo>
                  <a:pt x="0" y="0"/>
                </a:moveTo>
                <a:lnTo>
                  <a:pt x="10197080" y="0"/>
                </a:lnTo>
                <a:lnTo>
                  <a:pt x="10197080" y="8672600"/>
                </a:lnTo>
                <a:lnTo>
                  <a:pt x="0" y="8672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47833" y="361838"/>
            <a:ext cx="8200708" cy="39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  <a:spcBef>
                <a:spcPct val="0"/>
              </a:spcBef>
            </a:pPr>
            <a:r>
              <a:rPr lang="en-US" sz="26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From the Standoff 14 Cyberbattle - Day 4 (today!)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99145" y="9836458"/>
            <a:ext cx="10221119" cy="39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8"/>
              </a:lnSpc>
              <a:spcBef>
                <a:spcPct val="0"/>
              </a:spcBef>
            </a:pPr>
            <a:r>
              <a:rPr lang="en-US" sz="26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Credit to my team: https://www.linkedin.com/in/lukmanhar94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55296" y="4257575"/>
            <a:ext cx="5624027" cy="5624027"/>
          </a:xfrm>
          <a:custGeom>
            <a:avLst/>
            <a:gdLst/>
            <a:ahLst/>
            <a:cxnLst/>
            <a:rect r="r" b="b" t="t" l="l"/>
            <a:pathLst>
              <a:path h="5624027" w="5624027">
                <a:moveTo>
                  <a:pt x="0" y="0"/>
                </a:moveTo>
                <a:lnTo>
                  <a:pt x="5624027" y="0"/>
                </a:lnTo>
                <a:lnTo>
                  <a:pt x="5624027" y="5624028"/>
                </a:lnTo>
                <a:lnTo>
                  <a:pt x="0" y="5624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25975" y="3227997"/>
            <a:ext cx="11158346" cy="81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946" indent="-282973" lvl="1">
              <a:lnSpc>
                <a:spcPts val="3198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Threat intelligence is a dynamic and adaptive field that relies on specific needs and priorities.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91794" y="638175"/>
            <a:ext cx="16367506" cy="219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INTELLIGENCE IS DEPENDS ON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58445" y="9891128"/>
            <a:ext cx="3771109" cy="34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0"/>
              </a:lnSpc>
            </a:pPr>
            <a:r>
              <a:rPr lang="en-US" sz="22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Credit: X @BrianPKime 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1604" y="688637"/>
            <a:ext cx="6063036" cy="8569663"/>
          </a:xfrm>
          <a:custGeom>
            <a:avLst/>
            <a:gdLst/>
            <a:ahLst/>
            <a:cxnLst/>
            <a:rect r="r" b="b" t="t" l="l"/>
            <a:pathLst>
              <a:path h="8569663" w="6063036">
                <a:moveTo>
                  <a:pt x="0" y="0"/>
                </a:moveTo>
                <a:lnTo>
                  <a:pt x="6063036" y="0"/>
                </a:lnTo>
                <a:lnTo>
                  <a:pt x="6063036" y="8569663"/>
                </a:lnTo>
                <a:lnTo>
                  <a:pt x="0" y="8569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63603" y="3513113"/>
            <a:ext cx="7108326" cy="81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946" indent="-282973" lvl="1">
              <a:lnSpc>
                <a:spcPts val="3198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Malaysia’s Cyber Threat Landscape by the Cyber Risk Intelligence team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7287" y="9590871"/>
            <a:ext cx="17760713" cy="45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  <a:spcBef>
                <a:spcPct val="0"/>
              </a:spcBef>
            </a:pPr>
            <a:r>
              <a:rPr lang="en-US" sz="3028" u="sng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  <a:hlinkClick r:id="rId3" tooltip="https://www.cybersecurity.my/data/content_files/26/2511.pdf"/>
              </a:rPr>
              <a:t>https://www.cybersecurity.my/data/content_files/26/2511.pdf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400139" cy="7589350"/>
          </a:xfrm>
          <a:custGeom>
            <a:avLst/>
            <a:gdLst/>
            <a:ahLst/>
            <a:cxnLst/>
            <a:rect r="r" b="b" t="t" l="l"/>
            <a:pathLst>
              <a:path h="7589350" w="15400139">
                <a:moveTo>
                  <a:pt x="0" y="0"/>
                </a:moveTo>
                <a:lnTo>
                  <a:pt x="15400139" y="0"/>
                </a:lnTo>
                <a:lnTo>
                  <a:pt x="15400139" y="7589350"/>
                </a:lnTo>
                <a:lnTo>
                  <a:pt x="0" y="7589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7287" y="9590871"/>
            <a:ext cx="17760713" cy="45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  <a:spcBef>
                <a:spcPct val="0"/>
              </a:spcBef>
            </a:pPr>
            <a:r>
              <a:rPr lang="en-US" sz="3028" u="sng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  <a:hlinkClick r:id="rId3" tooltip="https://www.cybersecurity.my/data/content_files/26/2511.pdf"/>
              </a:rPr>
              <a:t>https://www.cybersecurity.my/data/content_files/26/2511.pdf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6557" y="3670833"/>
            <a:ext cx="16895480" cy="3104544"/>
          </a:xfrm>
          <a:custGeom>
            <a:avLst/>
            <a:gdLst/>
            <a:ahLst/>
            <a:cxnLst/>
            <a:rect r="r" b="b" t="t" l="l"/>
            <a:pathLst>
              <a:path h="3104544" w="16895480">
                <a:moveTo>
                  <a:pt x="0" y="0"/>
                </a:moveTo>
                <a:lnTo>
                  <a:pt x="16895480" y="0"/>
                </a:lnTo>
                <a:lnTo>
                  <a:pt x="16895480" y="3104544"/>
                </a:lnTo>
                <a:lnTo>
                  <a:pt x="0" y="310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7287" y="9590871"/>
            <a:ext cx="17760713" cy="45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  <a:spcBef>
                <a:spcPct val="0"/>
              </a:spcBef>
            </a:pPr>
            <a:r>
              <a:rPr lang="en-US" sz="3028" u="sng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  <a:hlinkClick r:id="rId3" tooltip="https://www.cybersecurity.my/data/content_files/26/2511.pdf"/>
              </a:rPr>
              <a:t>https://www.cybersecurity.my/data/content_files/26/2511.pdf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84335" y="1810316"/>
            <a:ext cx="14119330" cy="6666369"/>
          </a:xfrm>
          <a:custGeom>
            <a:avLst/>
            <a:gdLst/>
            <a:ahLst/>
            <a:cxnLst/>
            <a:rect r="r" b="b" t="t" l="l"/>
            <a:pathLst>
              <a:path h="6666369" w="14119330">
                <a:moveTo>
                  <a:pt x="0" y="0"/>
                </a:moveTo>
                <a:lnTo>
                  <a:pt x="14119330" y="0"/>
                </a:lnTo>
                <a:lnTo>
                  <a:pt x="14119330" y="6666368"/>
                </a:lnTo>
                <a:lnTo>
                  <a:pt x="0" y="6666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7287" y="9590871"/>
            <a:ext cx="17760713" cy="45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  <a:spcBef>
                <a:spcPct val="0"/>
              </a:spcBef>
            </a:pPr>
            <a:r>
              <a:rPr lang="en-US" sz="3028" u="sng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  <a:hlinkClick r:id="rId3" tooltip="https://www.cybersecurity.my/data/content_files/26/2511.pdf"/>
              </a:rPr>
              <a:t>https://www.cybersecurity.my/data/content_files/26/2511.pdf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53475" y="47625"/>
            <a:ext cx="7009600" cy="9456459"/>
          </a:xfrm>
          <a:custGeom>
            <a:avLst/>
            <a:gdLst/>
            <a:ahLst/>
            <a:cxnLst/>
            <a:rect r="r" b="b" t="t" l="l"/>
            <a:pathLst>
              <a:path h="9456459" w="7009600">
                <a:moveTo>
                  <a:pt x="0" y="0"/>
                </a:moveTo>
                <a:lnTo>
                  <a:pt x="7009600" y="0"/>
                </a:lnTo>
                <a:lnTo>
                  <a:pt x="7009600" y="9456459"/>
                </a:lnTo>
                <a:lnTo>
                  <a:pt x="0" y="945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7287" y="9590871"/>
            <a:ext cx="17760713" cy="45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4"/>
              </a:lnSpc>
              <a:spcBef>
                <a:spcPct val="0"/>
              </a:spcBef>
            </a:pPr>
            <a:r>
              <a:rPr lang="en-US" sz="3028" u="sng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  <a:hlinkClick r:id="rId3" tooltip="https://www.cybersecurity.my/data/content_files/26/2511.pdf"/>
              </a:rPr>
              <a:t>https://www.cybersecurity.my/data/content_files/26/2511.pdf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48140" y="2801024"/>
            <a:ext cx="5145103" cy="6976760"/>
          </a:xfrm>
          <a:custGeom>
            <a:avLst/>
            <a:gdLst/>
            <a:ahLst/>
            <a:cxnLst/>
            <a:rect r="r" b="b" t="t" l="l"/>
            <a:pathLst>
              <a:path h="6976760" w="5145103">
                <a:moveTo>
                  <a:pt x="0" y="0"/>
                </a:moveTo>
                <a:lnTo>
                  <a:pt x="5145103" y="0"/>
                </a:lnTo>
                <a:lnTo>
                  <a:pt x="5145103" y="6976760"/>
                </a:lnTo>
                <a:lnTo>
                  <a:pt x="0" y="69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91628" y="1855183"/>
            <a:ext cx="11239346" cy="84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946" indent="-282973" lvl="1">
              <a:lnSpc>
                <a:spcPts val="3198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Whether you’re red team or blue - anyone can pursue!</a:t>
            </a:r>
          </a:p>
          <a:p>
            <a:pPr algn="l" marL="565946" indent="-282973" lvl="1">
              <a:lnSpc>
                <a:spcPts val="3198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Street smart or book smart? - both are valuable.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30802" y="657225"/>
            <a:ext cx="13685598" cy="109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INTERESTED IN THREAT INTEL?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32030" y="9920659"/>
            <a:ext cx="13557425" cy="299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6"/>
              </a:lnSpc>
            </a:pPr>
            <a:r>
              <a:rPr lang="en-US" sz="20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https://www.linkedin.com/posts/joe-slowik_cti-threatintelligence-activity-7134935817541611520-0CkX/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78403">
            <a:off x="1870425" y="6554516"/>
            <a:ext cx="533580" cy="529019"/>
          </a:xfrm>
          <a:custGeom>
            <a:avLst/>
            <a:gdLst/>
            <a:ahLst/>
            <a:cxnLst/>
            <a:rect r="r" b="b" t="t" l="l"/>
            <a:pathLst>
              <a:path h="529019" w="533580">
                <a:moveTo>
                  <a:pt x="0" y="0"/>
                </a:moveTo>
                <a:lnTo>
                  <a:pt x="533580" y="0"/>
                </a:lnTo>
                <a:lnTo>
                  <a:pt x="533580" y="529019"/>
                </a:lnTo>
                <a:lnTo>
                  <a:pt x="0" y="52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30670" y="2134149"/>
            <a:ext cx="11217179" cy="7576147"/>
          </a:xfrm>
          <a:custGeom>
            <a:avLst/>
            <a:gdLst/>
            <a:ahLst/>
            <a:cxnLst/>
            <a:rect r="r" b="b" t="t" l="l"/>
            <a:pathLst>
              <a:path h="7576147" w="11217179">
                <a:moveTo>
                  <a:pt x="0" y="0"/>
                </a:moveTo>
                <a:lnTo>
                  <a:pt x="11217179" y="0"/>
                </a:lnTo>
                <a:lnTo>
                  <a:pt x="11217179" y="7576147"/>
                </a:lnTo>
                <a:lnTo>
                  <a:pt x="0" y="7576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1356" y="1019175"/>
            <a:ext cx="13020276" cy="111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6"/>
              </a:lnSpc>
            </a:pPr>
            <a:r>
              <a:rPr lang="en-US" sz="7283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TRAFFIC LIGHT PROTOCOL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93139" y="9603360"/>
            <a:ext cx="4835071" cy="906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</a:pPr>
            <a:r>
              <a:rPr lang="en-US" sz="3284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https://envisionit.com/</a:t>
            </a:r>
          </a:p>
          <a:p>
            <a:pPr algn="l">
              <a:lnSpc>
                <a:spcPts val="3152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35269" y="4666020"/>
            <a:ext cx="3662118" cy="4784380"/>
          </a:xfrm>
          <a:custGeom>
            <a:avLst/>
            <a:gdLst/>
            <a:ahLst/>
            <a:cxnLst/>
            <a:rect r="r" b="b" t="t" l="l"/>
            <a:pathLst>
              <a:path h="4784380" w="3662118">
                <a:moveTo>
                  <a:pt x="0" y="0"/>
                </a:moveTo>
                <a:lnTo>
                  <a:pt x="3662118" y="0"/>
                </a:lnTo>
                <a:lnTo>
                  <a:pt x="3662118" y="4784380"/>
                </a:lnTo>
                <a:lnTo>
                  <a:pt x="0" y="47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84835" y="2803397"/>
            <a:ext cx="7918330" cy="1257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946" indent="-282973" lvl="1">
              <a:lnSpc>
                <a:spcPts val="3198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Find your person - sharing and involve</a:t>
            </a:r>
          </a:p>
          <a:p>
            <a:pPr algn="l" marL="565946" indent="-282973" lvl="1">
              <a:lnSpc>
                <a:spcPts val="3198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Push through </a:t>
            </a:r>
          </a:p>
          <a:p>
            <a:pPr algn="l" marL="565946" indent="-282973" lvl="1">
              <a:lnSpc>
                <a:spcPts val="3198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Improve both technical skills and soft skills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28895" y="9004388"/>
            <a:ext cx="655070" cy="25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5"/>
              </a:lnSpc>
            </a:pPr>
            <a:r>
              <a:rPr lang="en-US" sz="1644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48691" y="9004388"/>
            <a:ext cx="650154" cy="25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5"/>
              </a:lnSpc>
            </a:pPr>
            <a:r>
              <a:rPr lang="en-US" sz="1644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863572" y="9004388"/>
            <a:ext cx="590615" cy="25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05"/>
              </a:lnSpc>
            </a:pPr>
            <a:r>
              <a:rPr lang="en-US" sz="1644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86421" y="1189705"/>
            <a:ext cx="5715158" cy="109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sz="7128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TAKEAWAYS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3587" y="6300266"/>
            <a:ext cx="3845889" cy="2958034"/>
            <a:chOff x="0" y="0"/>
            <a:chExt cx="5127851" cy="39440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4361" r="0" b="24361"/>
            <a:stretch>
              <a:fillRect/>
            </a:stretch>
          </p:blipFill>
          <p:spPr>
            <a:xfrm flipH="false" flipV="false">
              <a:off x="0" y="0"/>
              <a:ext cx="5127851" cy="394404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993526" y="807784"/>
            <a:ext cx="9463337" cy="110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b="true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BONUS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843383" y="6300266"/>
            <a:ext cx="3845889" cy="2958034"/>
            <a:chOff x="0" y="0"/>
            <a:chExt cx="5127851" cy="394404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0" t="1928" r="0" b="1928"/>
            <a:stretch>
              <a:fillRect/>
            </a:stretch>
          </p:blipFill>
          <p:spPr>
            <a:xfrm flipH="false" flipV="false">
              <a:off x="0" y="0"/>
              <a:ext cx="5127851" cy="3944045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2458264" y="6300266"/>
            <a:ext cx="3845889" cy="2958034"/>
            <a:chOff x="0" y="0"/>
            <a:chExt cx="5127851" cy="3944045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6661" t="0" r="6661" b="0"/>
            <a:stretch>
              <a:fillRect/>
            </a:stretch>
          </p:blipFill>
          <p:spPr>
            <a:xfrm flipH="false" flipV="false">
              <a:off x="0" y="0"/>
              <a:ext cx="5127851" cy="3944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3587" y="6300266"/>
            <a:ext cx="3845889" cy="2958034"/>
            <a:chOff x="0" y="0"/>
            <a:chExt cx="5127851" cy="394404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4361" r="0" b="24361"/>
            <a:stretch>
              <a:fillRect/>
            </a:stretch>
          </p:blipFill>
          <p:spPr>
            <a:xfrm flipH="false" flipV="false">
              <a:off x="0" y="0"/>
              <a:ext cx="5127851" cy="394404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993526" y="807784"/>
            <a:ext cx="9463337" cy="332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96"/>
              </a:lnSpc>
              <a:spcBef>
                <a:spcPct val="0"/>
              </a:spcBef>
            </a:pPr>
            <a:r>
              <a:rPr lang="en-US" b="true" sz="7128">
                <a:solidFill>
                  <a:srgbClr val="404040"/>
                </a:solidFill>
                <a:latin typeface="Now Bold"/>
                <a:ea typeface="Now Bold"/>
                <a:cs typeface="Now Bold"/>
                <a:sym typeface="Now Bold"/>
              </a:rPr>
              <a:t>EMOTION-FOCUSED COPING MECHANISM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51679" y="4546536"/>
            <a:ext cx="7918330" cy="31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88"/>
              </a:lnSpc>
            </a:pPr>
            <a:r>
              <a:rPr lang="en-US" sz="2121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Tool: Pause, Deep breathing, Tapping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843383" y="6300266"/>
            <a:ext cx="3845889" cy="2958034"/>
            <a:chOff x="0" y="0"/>
            <a:chExt cx="5127851" cy="394404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1928" r="0" b="1928"/>
            <a:stretch>
              <a:fillRect/>
            </a:stretch>
          </p:blipFill>
          <p:spPr>
            <a:xfrm flipH="false" flipV="false">
              <a:off x="0" y="0"/>
              <a:ext cx="5127851" cy="3944045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2458264" y="6300266"/>
            <a:ext cx="3845889" cy="2958034"/>
            <a:chOff x="0" y="0"/>
            <a:chExt cx="5127851" cy="394404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6661" t="0" r="6661" b="0"/>
            <a:stretch>
              <a:fillRect/>
            </a:stretch>
          </p:blipFill>
          <p:spPr>
            <a:xfrm flipH="false" flipV="false">
              <a:off x="0" y="0"/>
              <a:ext cx="5127851" cy="39440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58925" y="279267"/>
            <a:ext cx="9125552" cy="9825628"/>
          </a:xfrm>
          <a:custGeom>
            <a:avLst/>
            <a:gdLst/>
            <a:ahLst/>
            <a:cxnLst/>
            <a:rect r="r" b="b" t="t" l="l"/>
            <a:pathLst>
              <a:path h="9825628" w="9125552">
                <a:moveTo>
                  <a:pt x="0" y="0"/>
                </a:moveTo>
                <a:lnTo>
                  <a:pt x="9125552" y="0"/>
                </a:lnTo>
                <a:lnTo>
                  <a:pt x="9125552" y="9825628"/>
                </a:lnTo>
                <a:lnTo>
                  <a:pt x="0" y="9825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9414" y="2578567"/>
            <a:ext cx="6246303" cy="217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5"/>
              </a:lnSpc>
              <a:spcBef>
                <a:spcPct val="0"/>
              </a:spcBef>
            </a:pPr>
            <a:r>
              <a:rPr lang="en-US" sz="7053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LET’S KEEP IN TOUCH!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9414" y="4754574"/>
            <a:ext cx="2149547" cy="344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504C44"/>
                </a:solidFill>
                <a:latin typeface="Now Medium"/>
                <a:ea typeface="Now Medium"/>
                <a:cs typeface="Now Medium"/>
                <a:sym typeface="Now Medium"/>
              </a:rPr>
              <a:t>LinkedIn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01169" y="4754574"/>
            <a:ext cx="536230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Now"/>
                <a:ea typeface="Now"/>
                <a:cs typeface="Now"/>
                <a:sym typeface="Now"/>
              </a:rPr>
              <a:t>Aini Rohizan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78403">
            <a:off x="1870425" y="6554516"/>
            <a:ext cx="533580" cy="529019"/>
          </a:xfrm>
          <a:custGeom>
            <a:avLst/>
            <a:gdLst/>
            <a:ahLst/>
            <a:cxnLst/>
            <a:rect r="r" b="b" t="t" l="l"/>
            <a:pathLst>
              <a:path h="529019" w="533580">
                <a:moveTo>
                  <a:pt x="0" y="0"/>
                </a:moveTo>
                <a:lnTo>
                  <a:pt x="533580" y="0"/>
                </a:lnTo>
                <a:lnTo>
                  <a:pt x="533580" y="529019"/>
                </a:lnTo>
                <a:lnTo>
                  <a:pt x="0" y="52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13554" y="3006972"/>
            <a:ext cx="12083263" cy="3936860"/>
          </a:xfrm>
          <a:custGeom>
            <a:avLst/>
            <a:gdLst/>
            <a:ahLst/>
            <a:cxnLst/>
            <a:rect r="r" b="b" t="t" l="l"/>
            <a:pathLst>
              <a:path h="3936860" w="12083263">
                <a:moveTo>
                  <a:pt x="0" y="0"/>
                </a:moveTo>
                <a:lnTo>
                  <a:pt x="12083262" y="0"/>
                </a:lnTo>
                <a:lnTo>
                  <a:pt x="12083262" y="3936860"/>
                </a:lnTo>
                <a:lnTo>
                  <a:pt x="0" y="3936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1356" y="1019175"/>
            <a:ext cx="13020276" cy="111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6"/>
              </a:lnSpc>
            </a:pPr>
            <a:r>
              <a:rPr lang="en-US" sz="7283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TRAFFIC LIGHT PROTOCOL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31841" y="9276167"/>
            <a:ext cx="8045648" cy="101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6"/>
              </a:lnSpc>
            </a:pPr>
            <a:r>
              <a:rPr lang="en-US" sz="3284" u="sng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  <a:hlinkClick r:id="rId4" tooltip="https://www.first.org/tlp/use-cases"/>
              </a:rPr>
              <a:t>https://www.first.org/tlp/use-cases</a:t>
            </a:r>
          </a:p>
          <a:p>
            <a:pPr algn="l">
              <a:lnSpc>
                <a:spcPts val="400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39123" y="1565985"/>
            <a:ext cx="8209754" cy="768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  <a:spcBef>
                <a:spcPct val="0"/>
              </a:spcBef>
            </a:pPr>
            <a:r>
              <a:rPr lang="en-US" sz="4994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WHOAMI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67130" y="3453170"/>
            <a:ext cx="2703940" cy="29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NAME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67130" y="3857493"/>
            <a:ext cx="3429222" cy="28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5"/>
              </a:lnSpc>
              <a:spcBef>
                <a:spcPct val="0"/>
              </a:spcBef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Ain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23769" y="3434255"/>
            <a:ext cx="2703940" cy="29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HOBBY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23769" y="3838578"/>
            <a:ext cx="3429222" cy="28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5"/>
              </a:lnSpc>
              <a:spcBef>
                <a:spcPct val="0"/>
              </a:spcBef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Video games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67130" y="6419322"/>
            <a:ext cx="3157778" cy="29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WORK EXPERIENCE (PAST)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67130" y="6823645"/>
            <a:ext cx="3658718" cy="28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5"/>
              </a:lnSpc>
              <a:spcBef>
                <a:spcPct val="0"/>
              </a:spcBef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SOC Analyst at MyGSOC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67130" y="7911601"/>
            <a:ext cx="3658718" cy="29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WORK EXPERIENCE (PRESENT)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7130" y="8315925"/>
            <a:ext cx="3907685" cy="5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5"/>
              </a:lnSpc>
              <a:spcBef>
                <a:spcPct val="0"/>
              </a:spcBef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Security Analyst at CyberSecurity Malaysia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23769" y="7892686"/>
            <a:ext cx="3799017" cy="29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  <a:spcBef>
                <a:spcPct val="0"/>
              </a:spcBef>
            </a:pPr>
            <a:r>
              <a:rPr lang="en-US" sz="1845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PROFESSIONAL CERTIFICATIONS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23769" y="8297009"/>
            <a:ext cx="3429222" cy="113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COMPTIA CYSA+</a:t>
            </a:r>
          </a:p>
          <a:p>
            <a:pPr algn="l">
              <a:lnSpc>
                <a:spcPts val="2265"/>
              </a:lnSpc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ISC2 CC</a:t>
            </a:r>
          </a:p>
          <a:p>
            <a:pPr algn="l">
              <a:lnSpc>
                <a:spcPts val="2265"/>
              </a:lnSpc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GLOBAL ACE CSOC</a:t>
            </a:r>
          </a:p>
          <a:p>
            <a:pPr algn="l">
              <a:lnSpc>
                <a:spcPts val="2265"/>
              </a:lnSpc>
              <a:spcBef>
                <a:spcPct val="0"/>
              </a:spcBef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GCTI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287361" y="3438636"/>
            <a:ext cx="886691" cy="88669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9682" lIns="39682" bIns="39682" rIns="39682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361833" y="3547448"/>
            <a:ext cx="737747" cy="60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</a:pPr>
            <a:r>
              <a:rPr lang="en-US" sz="3525">
                <a:solidFill>
                  <a:srgbClr val="8B9684">
                    <a:alpha val="82745"/>
                  </a:srgbClr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144000" y="3419721"/>
            <a:ext cx="886691" cy="88669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39682" lIns="39682" bIns="39682" rIns="39682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218472" y="3528533"/>
            <a:ext cx="737747" cy="602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</a:pPr>
            <a:r>
              <a:rPr lang="en-US" sz="3525">
                <a:solidFill>
                  <a:srgbClr val="8B9684">
                    <a:alpha val="82745"/>
                  </a:srgbClr>
                </a:solidFill>
                <a:latin typeface="Now"/>
                <a:ea typeface="Now"/>
                <a:cs typeface="Now"/>
                <a:sym typeface="Now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287361" y="6409931"/>
            <a:ext cx="876404" cy="87640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287361" y="6526333"/>
            <a:ext cx="876404" cy="58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3482">
                <a:solidFill>
                  <a:srgbClr val="8B9684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287361" y="7902211"/>
            <a:ext cx="876404" cy="87640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287361" y="8018612"/>
            <a:ext cx="876404" cy="58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3482">
                <a:solidFill>
                  <a:srgbClr val="8B9684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144000" y="7883296"/>
            <a:ext cx="876404" cy="87640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8B9684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3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144000" y="7999697"/>
            <a:ext cx="876404" cy="58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4"/>
              </a:lnSpc>
            </a:pPr>
            <a:r>
              <a:rPr lang="en-US" sz="3482">
                <a:solidFill>
                  <a:srgbClr val="8B9684"/>
                </a:solidFill>
                <a:latin typeface="Now"/>
                <a:ea typeface="Now"/>
                <a:cs typeface="Now"/>
                <a:sym typeface="Now"/>
              </a:rPr>
              <a:t>05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8593918" y="179473"/>
            <a:ext cx="1249107" cy="1238431"/>
          </a:xfrm>
          <a:custGeom>
            <a:avLst/>
            <a:gdLst/>
            <a:ahLst/>
            <a:cxnLst/>
            <a:rect r="r" b="b" t="t" l="l"/>
            <a:pathLst>
              <a:path h="1238431" w="1249107">
                <a:moveTo>
                  <a:pt x="0" y="0"/>
                </a:moveTo>
                <a:lnTo>
                  <a:pt x="1249108" y="0"/>
                </a:lnTo>
                <a:lnTo>
                  <a:pt x="1249108" y="1238431"/>
                </a:lnTo>
                <a:lnTo>
                  <a:pt x="0" y="1238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440699">
            <a:off x="13365732" y="3154981"/>
            <a:ext cx="1361364" cy="863848"/>
          </a:xfrm>
          <a:custGeom>
            <a:avLst/>
            <a:gdLst/>
            <a:ahLst/>
            <a:cxnLst/>
            <a:rect r="r" b="b" t="t" l="l"/>
            <a:pathLst>
              <a:path h="863848" w="1361364">
                <a:moveTo>
                  <a:pt x="0" y="0"/>
                </a:moveTo>
                <a:lnTo>
                  <a:pt x="1361364" y="0"/>
                </a:lnTo>
                <a:lnTo>
                  <a:pt x="1361364" y="863847"/>
                </a:lnTo>
                <a:lnTo>
                  <a:pt x="0" y="863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3254" y="1194032"/>
            <a:ext cx="10781492" cy="153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  <a:spcBef>
                <a:spcPct val="0"/>
              </a:spcBef>
            </a:pPr>
            <a:r>
              <a:rPr lang="en-US" sz="4994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WHAT DO THE EXPERIENCE AND CERTIFICATES TELL ABOUT ME?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67130" y="6823645"/>
            <a:ext cx="3658718" cy="28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5"/>
              </a:lnSpc>
              <a:spcBef>
                <a:spcPct val="0"/>
              </a:spcBef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SOC Analyst at MyGSOC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67130" y="8315925"/>
            <a:ext cx="3907685" cy="5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5"/>
              </a:lnSpc>
              <a:spcBef>
                <a:spcPct val="0"/>
              </a:spcBef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Security Analyst at CyberSecurity Malaysia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23769" y="8297009"/>
            <a:ext cx="3429222" cy="113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COMPTIA CYSA+</a:t>
            </a:r>
          </a:p>
          <a:p>
            <a:pPr algn="l">
              <a:lnSpc>
                <a:spcPts val="2265"/>
              </a:lnSpc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ISC2 CC</a:t>
            </a:r>
          </a:p>
          <a:p>
            <a:pPr algn="l">
              <a:lnSpc>
                <a:spcPts val="2265"/>
              </a:lnSpc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GLOBAL ACE CSOC</a:t>
            </a:r>
          </a:p>
          <a:p>
            <a:pPr algn="l">
              <a:lnSpc>
                <a:spcPts val="2265"/>
              </a:lnSpc>
              <a:spcBef>
                <a:spcPct val="0"/>
              </a:spcBef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GCTI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3254" y="1194032"/>
            <a:ext cx="10781492" cy="1539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  <a:spcBef>
                <a:spcPct val="0"/>
              </a:spcBef>
            </a:pPr>
            <a:r>
              <a:rPr lang="en-US" sz="4994">
                <a:solidFill>
                  <a:srgbClr val="404040"/>
                </a:solidFill>
                <a:latin typeface="Now"/>
                <a:ea typeface="Now"/>
                <a:cs typeface="Now"/>
                <a:sym typeface="Now"/>
              </a:rPr>
              <a:t>WHAT DO THE EXPERIENCE AND CERTIFICATES TELL ABOUT ME?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67130" y="6823645"/>
            <a:ext cx="3658718" cy="28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5"/>
              </a:lnSpc>
              <a:spcBef>
                <a:spcPct val="0"/>
              </a:spcBef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SOC Analyst at MyGSOC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67130" y="8315925"/>
            <a:ext cx="3907685" cy="5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5"/>
              </a:lnSpc>
              <a:spcBef>
                <a:spcPct val="0"/>
              </a:spcBef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Security Analyst at CyberSecurity Malaysia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23769" y="8297009"/>
            <a:ext cx="3429222" cy="1138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5"/>
              </a:lnSpc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COMPTIA CYSA+</a:t>
            </a:r>
          </a:p>
          <a:p>
            <a:pPr algn="l">
              <a:lnSpc>
                <a:spcPts val="2265"/>
              </a:lnSpc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ISC2 CC</a:t>
            </a:r>
          </a:p>
          <a:p>
            <a:pPr algn="l">
              <a:lnSpc>
                <a:spcPts val="2265"/>
              </a:lnSpc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GLOBAL ACE CSOC</a:t>
            </a:r>
          </a:p>
          <a:p>
            <a:pPr algn="l">
              <a:lnSpc>
                <a:spcPts val="2265"/>
              </a:lnSpc>
              <a:spcBef>
                <a:spcPct val="0"/>
              </a:spcBef>
            </a:pPr>
            <a:r>
              <a:rPr lang="en-US" sz="1857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GCTI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DAGXaFSqpfg</dc:identifier>
  <dcterms:modified xsi:type="dcterms:W3CDTF">2011-08-01T06:04:30Z</dcterms:modified>
  <cp:revision>1</cp:revision>
  <dc:title>White Modern Clean Minimalism Presentation</dc:title>
</cp:coreProperties>
</file>